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2" r:id="rId2"/>
    <p:sldId id="283" r:id="rId3"/>
    <p:sldId id="279" r:id="rId4"/>
    <p:sldId id="280" r:id="rId5"/>
    <p:sldId id="285" r:id="rId6"/>
    <p:sldId id="286" r:id="rId7"/>
    <p:sldId id="258" r:id="rId8"/>
    <p:sldId id="262" r:id="rId9"/>
    <p:sldId id="261" r:id="rId10"/>
    <p:sldId id="263" r:id="rId11"/>
    <p:sldId id="264" r:id="rId12"/>
    <p:sldId id="281" r:id="rId13"/>
    <p:sldId id="284" r:id="rId14"/>
    <p:sldId id="259" r:id="rId15"/>
    <p:sldId id="260" r:id="rId16"/>
    <p:sldId id="257" r:id="rId17"/>
    <p:sldId id="265" r:id="rId18"/>
    <p:sldId id="256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5" r:id="rId27"/>
    <p:sldId id="273" r:id="rId28"/>
    <p:sldId id="274" r:id="rId29"/>
    <p:sldId id="276" r:id="rId30"/>
    <p:sldId id="277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 showGuides="1">
      <p:cViewPr varScale="1">
        <p:scale>
          <a:sx n="167" d="100"/>
          <a:sy n="167" d="100"/>
        </p:scale>
        <p:origin x="-1112" y="-104"/>
      </p:cViewPr>
      <p:guideLst>
        <p:guide orient="horz" pos="2179"/>
        <p:guide pos="516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8" d="100"/>
        <a:sy n="18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39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9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43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6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6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19-10-08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3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49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19-10-08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5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7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79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F4AB8-A279-DD45-A39A-E58B2D8C8AFB}" type="datetimeFigureOut">
              <a:rPr lang="en-US" smtClean="0"/>
              <a:t>19-10-08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43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5020"/>
            <a:ext cx="8229600" cy="551827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u="sng" dirty="0" smtClean="0"/>
              <a:t>Ecology</a:t>
            </a:r>
            <a:r>
              <a:rPr lang="en-US" dirty="0" smtClean="0"/>
              <a:t> the study of interactions between organisms and their biotic and abiotic environments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Evolution</a:t>
            </a:r>
            <a:r>
              <a:rPr lang="en-US" dirty="0" smtClean="0"/>
              <a:t> change in heritable characteristics of populations over successive generations</a:t>
            </a:r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Fitness</a:t>
            </a:r>
            <a:r>
              <a:rPr lang="en-US" dirty="0" smtClean="0"/>
              <a:t> average contribution to the gene pool by individuals with a given genotype of phenotype</a:t>
            </a:r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Selection</a:t>
            </a:r>
            <a:r>
              <a:rPr lang="en-US" dirty="0" smtClean="0"/>
              <a:t> differential fecundity and survival due to differences in phenotype</a:t>
            </a:r>
            <a:endParaRPr lang="en-US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7352805" y="6502456"/>
            <a:ext cx="169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Wikipedia,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60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49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96" y="0"/>
            <a:ext cx="6317548" cy="5797835"/>
          </a:xfrm>
          <a:prstGeom prst="rect">
            <a:avLst/>
          </a:prstGeom>
        </p:spPr>
      </p:pic>
      <p:pic>
        <p:nvPicPr>
          <p:cNvPr id="5" name="Picture 4" descr="Screen Shot 2019-10-08 at 8.48.5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18" y="5072161"/>
            <a:ext cx="7094333" cy="178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44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55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982"/>
            <a:ext cx="9144000" cy="1643965"/>
          </a:xfrm>
          <a:prstGeom prst="rect">
            <a:avLst/>
          </a:prstGeom>
        </p:spPr>
      </p:pic>
      <p:pic>
        <p:nvPicPr>
          <p:cNvPr id="5" name="Picture 4" descr="Screen Shot 2019-10-08 at 8.55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5367"/>
            <a:ext cx="9144000" cy="1643965"/>
          </a:xfrm>
          <a:prstGeom prst="rect">
            <a:avLst/>
          </a:prstGeom>
        </p:spPr>
      </p:pic>
      <p:pic>
        <p:nvPicPr>
          <p:cNvPr id="6" name="Picture 5" descr="Screen Shot 2019-10-08 at 9.02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9691"/>
            <a:ext cx="9144000" cy="95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64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83" y="99719"/>
            <a:ext cx="890539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Learning goals</a:t>
            </a:r>
            <a:br>
              <a:rPr lang="en-US" dirty="0" smtClean="0"/>
            </a:br>
            <a:r>
              <a:rPr lang="en-US" sz="3600" dirty="0" smtClean="0"/>
              <a:t>Evolution in populations with density  dependence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5702"/>
            <a:ext cx="8229600" cy="481046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Appreciate the importance of identifying which traits can evolve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Appreciate the bias introduced from the logistic equation parameterization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54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11.30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28" y="1756804"/>
            <a:ext cx="7490890" cy="1916513"/>
          </a:xfrm>
          <a:prstGeom prst="rect">
            <a:avLst/>
          </a:prstGeom>
        </p:spPr>
      </p:pic>
      <p:pic>
        <p:nvPicPr>
          <p:cNvPr id="5" name="Picture 4" descr="Screen Shot 2019-10-08 at 11.31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63" y="4338198"/>
            <a:ext cx="7227818" cy="19513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08052" y="6550223"/>
            <a:ext cx="77373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dynamicecology.wordpress.com</a:t>
            </a:r>
            <a:r>
              <a:rPr lang="en-US" sz="1200" dirty="0"/>
              <a:t>/2011/06/29/zombie-ideas-in-ecology-r-and-k-selection/</a:t>
            </a:r>
          </a:p>
        </p:txBody>
      </p:sp>
      <p:pic>
        <p:nvPicPr>
          <p:cNvPr id="7" name="Picture 6" descr="Screen Shot 2019-10-08 at 11.32.2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4" y="68448"/>
            <a:ext cx="6985821" cy="14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03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37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990600"/>
            <a:ext cx="83439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95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39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752600"/>
            <a:ext cx="78359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08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4 at 10.34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4" y="224191"/>
            <a:ext cx="9144000" cy="1828800"/>
          </a:xfrm>
          <a:prstGeom prst="rect">
            <a:avLst/>
          </a:prstGeom>
        </p:spPr>
      </p:pic>
      <p:pic>
        <p:nvPicPr>
          <p:cNvPr id="7" name="Picture 6" descr="Screen Shot 2019-10-04 at 10.37.1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39" y="2125345"/>
            <a:ext cx="4572000" cy="145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46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08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99" y="0"/>
            <a:ext cx="7347705" cy="3394375"/>
          </a:xfrm>
          <a:prstGeom prst="rect">
            <a:avLst/>
          </a:prstGeom>
        </p:spPr>
      </p:pic>
      <p:pic>
        <p:nvPicPr>
          <p:cNvPr id="5" name="Picture 4" descr="Screen Shot 2019-10-08 at 9.10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11" y="3787074"/>
            <a:ext cx="7840684" cy="277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32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4 at 10.30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65" y="1497973"/>
            <a:ext cx="5911142" cy="364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71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18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24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72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83" y="99719"/>
            <a:ext cx="8905395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Learning goals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5702"/>
            <a:ext cx="8229600" cy="481046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Understand how evolution and population dynamics are linked via mathematical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4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19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7" y="0"/>
            <a:ext cx="7843789" cy="394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09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9-10-08 at 9.27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28" y="0"/>
            <a:ext cx="3186823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60542" y="4955500"/>
            <a:ext cx="3666111" cy="190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 Shot 2019-10-08 at 9.27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08" y="0"/>
            <a:ext cx="3186823" cy="6858000"/>
          </a:xfrm>
          <a:prstGeom prst="rect">
            <a:avLst/>
          </a:prstGeom>
        </p:spPr>
      </p:pic>
      <p:pic>
        <p:nvPicPr>
          <p:cNvPr id="5" name="Picture 4" descr="Screen Shot 2019-10-08 at 9.34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74" y="5413736"/>
            <a:ext cx="3780034" cy="83174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73469" y="2594146"/>
            <a:ext cx="2029144" cy="16674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60375" y="75682"/>
            <a:ext cx="2068733" cy="1783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ardrop 18"/>
          <p:cNvSpPr/>
          <p:nvPr/>
        </p:nvSpPr>
        <p:spPr>
          <a:xfrm>
            <a:off x="7658874" y="1686123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035989" y="1774030"/>
            <a:ext cx="543370" cy="2945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ardrop 22"/>
          <p:cNvSpPr/>
          <p:nvPr/>
        </p:nvSpPr>
        <p:spPr>
          <a:xfrm>
            <a:off x="7658874" y="1461647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24" name="Teardrop 23"/>
          <p:cNvSpPr/>
          <p:nvPr/>
        </p:nvSpPr>
        <p:spPr>
          <a:xfrm>
            <a:off x="7658874" y="1248392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25" name="Teardrop 24"/>
          <p:cNvSpPr/>
          <p:nvPr/>
        </p:nvSpPr>
        <p:spPr>
          <a:xfrm>
            <a:off x="7658874" y="1008018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26" name="Teardrop 25"/>
          <p:cNvSpPr/>
          <p:nvPr/>
        </p:nvSpPr>
        <p:spPr>
          <a:xfrm>
            <a:off x="5956749" y="1892796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27" name="Teardrop 26"/>
          <p:cNvSpPr/>
          <p:nvPr/>
        </p:nvSpPr>
        <p:spPr>
          <a:xfrm>
            <a:off x="5956749" y="1683318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28" name="Teardrop 27"/>
          <p:cNvSpPr/>
          <p:nvPr/>
        </p:nvSpPr>
        <p:spPr>
          <a:xfrm>
            <a:off x="5956749" y="1458842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29" name="Teardrop 28"/>
          <p:cNvSpPr/>
          <p:nvPr/>
        </p:nvSpPr>
        <p:spPr>
          <a:xfrm>
            <a:off x="7136969" y="1686123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30" name="Teardrop 29"/>
          <p:cNvSpPr/>
          <p:nvPr/>
        </p:nvSpPr>
        <p:spPr>
          <a:xfrm>
            <a:off x="7136969" y="1461647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31" name="Teardrop 30"/>
          <p:cNvSpPr/>
          <p:nvPr/>
        </p:nvSpPr>
        <p:spPr>
          <a:xfrm>
            <a:off x="7136969" y="1248392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32" name="Teardrop 31"/>
          <p:cNvSpPr/>
          <p:nvPr/>
        </p:nvSpPr>
        <p:spPr>
          <a:xfrm>
            <a:off x="7658874" y="4085785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34" name="Teardrop 33"/>
          <p:cNvSpPr/>
          <p:nvPr/>
        </p:nvSpPr>
        <p:spPr>
          <a:xfrm>
            <a:off x="7658874" y="3861309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35" name="Teardrop 34"/>
          <p:cNvSpPr/>
          <p:nvPr/>
        </p:nvSpPr>
        <p:spPr>
          <a:xfrm>
            <a:off x="7658874" y="3648054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36" name="Teardrop 35"/>
          <p:cNvSpPr/>
          <p:nvPr/>
        </p:nvSpPr>
        <p:spPr>
          <a:xfrm>
            <a:off x="7658874" y="3407680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37" name="Teardrop 36"/>
          <p:cNvSpPr/>
          <p:nvPr/>
        </p:nvSpPr>
        <p:spPr>
          <a:xfrm>
            <a:off x="5956749" y="4292458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38" name="Teardrop 37"/>
          <p:cNvSpPr/>
          <p:nvPr/>
        </p:nvSpPr>
        <p:spPr>
          <a:xfrm>
            <a:off x="5956749" y="4082980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39" name="Teardrop 38"/>
          <p:cNvSpPr/>
          <p:nvPr/>
        </p:nvSpPr>
        <p:spPr>
          <a:xfrm>
            <a:off x="5956749" y="3858504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0" name="Teardrop 39"/>
          <p:cNvSpPr/>
          <p:nvPr/>
        </p:nvSpPr>
        <p:spPr>
          <a:xfrm>
            <a:off x="6783452" y="4082980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1" name="Teardrop 40"/>
          <p:cNvSpPr/>
          <p:nvPr/>
        </p:nvSpPr>
        <p:spPr>
          <a:xfrm>
            <a:off x="6783452" y="3858504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2" name="Teardrop 41"/>
          <p:cNvSpPr/>
          <p:nvPr/>
        </p:nvSpPr>
        <p:spPr>
          <a:xfrm>
            <a:off x="6783452" y="3645249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956749" y="1054874"/>
            <a:ext cx="425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5896540" y="3550727"/>
            <a:ext cx="425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6907837" y="950032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=100</a:t>
            </a:r>
            <a:endParaRPr 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7456614" y="743319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=100</a:t>
            </a:r>
            <a:endParaRPr 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6579359" y="3340277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=100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7432065" y="3144574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=100</a:t>
            </a:r>
            <a:endParaRPr lang="en-US" sz="1400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3777403" y="150563"/>
            <a:ext cx="392798" cy="0"/>
          </a:xfrm>
          <a:prstGeom prst="line">
            <a:avLst/>
          </a:prstGeom>
          <a:ln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838833" y="1179122"/>
            <a:ext cx="39279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777403" y="2783987"/>
            <a:ext cx="392798" cy="0"/>
          </a:xfrm>
          <a:prstGeom prst="line">
            <a:avLst/>
          </a:prstGeom>
          <a:ln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838833" y="3410316"/>
            <a:ext cx="39279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64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38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19" y="0"/>
            <a:ext cx="2640790" cy="6858000"/>
          </a:xfrm>
          <a:prstGeom prst="rect">
            <a:avLst/>
          </a:prstGeom>
        </p:spPr>
      </p:pic>
      <p:pic>
        <p:nvPicPr>
          <p:cNvPr id="5" name="Picture 4" descr="Screen Shot 2019-10-08 at 9.41.2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478" y="385514"/>
            <a:ext cx="5134720" cy="2652598"/>
          </a:xfrm>
          <a:prstGeom prst="rect">
            <a:avLst/>
          </a:prstGeom>
        </p:spPr>
      </p:pic>
      <p:pic>
        <p:nvPicPr>
          <p:cNvPr id="6" name="Picture 5" descr="Screen Shot 2019-10-08 at 9.42.0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478" y="3429000"/>
            <a:ext cx="4870331" cy="283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58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39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4016"/>
            <a:ext cx="9144000" cy="3359560"/>
          </a:xfrm>
          <a:prstGeom prst="rect">
            <a:avLst/>
          </a:prstGeom>
        </p:spPr>
      </p:pic>
      <p:pic>
        <p:nvPicPr>
          <p:cNvPr id="5" name="Picture 4" descr="Screen Shot 2019-10-08 at 9.45.0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3" y="4347643"/>
            <a:ext cx="7112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41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46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448" y="533886"/>
            <a:ext cx="70993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42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47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18" y="299868"/>
            <a:ext cx="7048500" cy="2832100"/>
          </a:xfrm>
          <a:prstGeom prst="rect">
            <a:avLst/>
          </a:prstGeom>
        </p:spPr>
      </p:pic>
      <p:pic>
        <p:nvPicPr>
          <p:cNvPr id="5" name="Picture 4" descr="Screen Shot 2019-10-08 at 9.49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77" y="3611061"/>
            <a:ext cx="69850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57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11200"/>
            <a:ext cx="8382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97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51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93820" cy="6001931"/>
          </a:xfrm>
          <a:prstGeom prst="rect">
            <a:avLst/>
          </a:prstGeom>
        </p:spPr>
      </p:pic>
      <p:pic>
        <p:nvPicPr>
          <p:cNvPr id="5" name="Picture 4" descr="Screen Shot 2019-10-08 at 9.53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664" y="1209456"/>
            <a:ext cx="3902267" cy="1053543"/>
          </a:xfrm>
          <a:prstGeom prst="rect">
            <a:avLst/>
          </a:prstGeom>
        </p:spPr>
      </p:pic>
      <p:pic>
        <p:nvPicPr>
          <p:cNvPr id="6" name="Picture 5" descr="Screen Shot 2019-10-08 at 9.55.3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132" y="2582440"/>
            <a:ext cx="3356830" cy="2538984"/>
          </a:xfrm>
          <a:prstGeom prst="rect">
            <a:avLst/>
          </a:prstGeom>
        </p:spPr>
      </p:pic>
      <p:pic>
        <p:nvPicPr>
          <p:cNvPr id="7" name="Picture 6" descr="Screen Shot 2019-10-08 at 9.56.23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404" y="416459"/>
            <a:ext cx="3595424" cy="6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67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10.03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953" y="241891"/>
            <a:ext cx="5987394" cy="3316758"/>
          </a:xfrm>
          <a:prstGeom prst="rect">
            <a:avLst/>
          </a:prstGeom>
        </p:spPr>
      </p:pic>
      <p:pic>
        <p:nvPicPr>
          <p:cNvPr id="5" name="Picture 4" descr="Screen Shot 2019-10-08 at 10.06.4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96" y="3745620"/>
            <a:ext cx="71247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75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10.12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1314450"/>
            <a:ext cx="6997700" cy="2146300"/>
          </a:xfrm>
          <a:prstGeom prst="rect">
            <a:avLst/>
          </a:prstGeom>
        </p:spPr>
      </p:pic>
      <p:pic>
        <p:nvPicPr>
          <p:cNvPr id="5" name="Picture 4" descr="Screen Shot 2019-10-08 at 10.15.1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3695700"/>
            <a:ext cx="646688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87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850"/>
            <a:ext cx="9065099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Evolution in populations with no density dependence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81" y="901807"/>
            <a:ext cx="6999243" cy="581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44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900"/>
            <a:ext cx="9144000" cy="5909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88668"/>
            <a:ext cx="868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Brian </a:t>
            </a:r>
            <a:r>
              <a:rPr lang="en-US" dirty="0" err="1"/>
              <a:t>Gratwicke</a:t>
            </a:r>
            <a:r>
              <a:rPr lang="en-US" dirty="0"/>
              <a:t> [CC BY 2.0 (https://</a:t>
            </a:r>
            <a:r>
              <a:rPr lang="en-US" dirty="0" err="1"/>
              <a:t>creativecommons.org</a:t>
            </a:r>
            <a:r>
              <a:rPr lang="en-US" dirty="0"/>
              <a:t>/licenses/by/2.0)]</a:t>
            </a:r>
          </a:p>
        </p:txBody>
      </p:sp>
      <p:sp>
        <p:nvSpPr>
          <p:cNvPr id="7" name="Rectangle 6"/>
          <p:cNvSpPr/>
          <p:nvPr/>
        </p:nvSpPr>
        <p:spPr>
          <a:xfrm>
            <a:off x="108631" y="0"/>
            <a:ext cx="3366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Least </a:t>
            </a:r>
            <a:r>
              <a:rPr lang="en-US" dirty="0" err="1" smtClean="0"/>
              <a:t>killish</a:t>
            </a:r>
            <a:r>
              <a:rPr lang="en-US" dirty="0" smtClean="0"/>
              <a:t>, </a:t>
            </a:r>
            <a:r>
              <a:rPr lang="en-US" i="1" dirty="0" err="1" smtClean="0"/>
              <a:t>Heterandria</a:t>
            </a:r>
            <a:r>
              <a:rPr lang="en-US" i="1" dirty="0" smtClean="0"/>
              <a:t> </a:t>
            </a:r>
            <a:r>
              <a:rPr lang="en-US" i="1" dirty="0" err="1"/>
              <a:t>formosa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84974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10.59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419"/>
            <a:ext cx="90805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4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Evolution when population dynamics are density-independent are not very interesting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choice of the trait that evolves is obvious/doesn’t matter</a:t>
            </a:r>
          </a:p>
          <a:p>
            <a:r>
              <a:rPr lang="en-US" dirty="0" smtClean="0"/>
              <a:t>Trade-offs between life history components don’t matter/aren’t interesting</a:t>
            </a:r>
          </a:p>
          <a:p>
            <a:r>
              <a:rPr lang="en-US" dirty="0" smtClean="0"/>
              <a:t>There is no interaction between genotypes</a:t>
            </a:r>
          </a:p>
          <a:p>
            <a:r>
              <a:rPr lang="en-US" dirty="0" smtClean="0"/>
              <a:t>The evolutionary dynamics are unsurprising</a:t>
            </a:r>
          </a:p>
          <a:p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 Let’s consider evolution when population dynamics follow continuous time logistic growth!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22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83" y="99719"/>
            <a:ext cx="890539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Evolution in populations with density-dependent population growth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5702"/>
            <a:ext cx="8229600" cy="481046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Hypothesis</a:t>
            </a:r>
          </a:p>
          <a:p>
            <a:pPr lvl="1"/>
            <a:r>
              <a:rPr lang="en-US" dirty="0" smtClean="0"/>
              <a:t>at low density, genotypes that produce many offspring are selected (r-selected)</a:t>
            </a:r>
          </a:p>
          <a:p>
            <a:pPr lvl="1"/>
            <a:r>
              <a:rPr lang="en-US" dirty="0" smtClean="0"/>
              <a:t>at high density, genotypes that produce high quality offspring (strong competitors) are selected (K-selection)</a:t>
            </a:r>
          </a:p>
          <a:p>
            <a:pPr lvl="1"/>
            <a:r>
              <a:rPr lang="en-US" dirty="0" smtClean="0"/>
              <a:t>Trade-off between number of offspring and quality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06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10-08 at 8.42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7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8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46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8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21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43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9883"/>
            <a:ext cx="8972969" cy="2095432"/>
          </a:xfrm>
          <a:prstGeom prst="rect">
            <a:avLst/>
          </a:prstGeom>
        </p:spPr>
      </p:pic>
      <p:pic>
        <p:nvPicPr>
          <p:cNvPr id="5" name="Picture 4" descr="Screen Shot 2019-10-08 at 8.45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5279"/>
            <a:ext cx="9144000" cy="1361680"/>
          </a:xfrm>
          <a:prstGeom prst="rect">
            <a:avLst/>
          </a:prstGeom>
        </p:spPr>
      </p:pic>
      <p:pic>
        <p:nvPicPr>
          <p:cNvPr id="6" name="Picture 5" descr="Screen Shot 2019-10-08 at 8.47.0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8675"/>
            <a:ext cx="9144000" cy="10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0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319</Words>
  <Application>Microsoft Macintosh PowerPoint</Application>
  <PresentationFormat>On-screen Show (4:3)</PresentationFormat>
  <Paragraphs>100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Definitions</vt:lpstr>
      <vt:lpstr>Learning goals</vt:lpstr>
      <vt:lpstr>Evolution in populations with no density dependence</vt:lpstr>
      <vt:lpstr>PowerPoint Presentation</vt:lpstr>
      <vt:lpstr>Evolution when population dynamics are density-independent are not very interesting</vt:lpstr>
      <vt:lpstr>Evolution in populations with density-dependent population growth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goals Evolution in populations with density  dependence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Biology Department - Memorial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Hurford</dc:creator>
  <cp:lastModifiedBy>Amy Hurford</cp:lastModifiedBy>
  <cp:revision>65</cp:revision>
  <dcterms:created xsi:type="dcterms:W3CDTF">2019-10-04T13:00:32Z</dcterms:created>
  <dcterms:modified xsi:type="dcterms:W3CDTF">2019-10-08T14:20:48Z</dcterms:modified>
</cp:coreProperties>
</file>